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02" r:id="rId2"/>
    <p:sldMasterId id="2147483783" r:id="rId3"/>
    <p:sldMasterId id="2147483888" r:id="rId4"/>
  </p:sldMasterIdLst>
  <p:notesMasterIdLst>
    <p:notesMasterId r:id="rId25"/>
  </p:notesMasterIdLst>
  <p:handoutMasterIdLst>
    <p:handoutMasterId r:id="rId26"/>
  </p:handoutMasterIdLst>
  <p:sldIdLst>
    <p:sldId id="1322" r:id="rId5"/>
    <p:sldId id="1276" r:id="rId6"/>
    <p:sldId id="1391" r:id="rId7"/>
    <p:sldId id="1392" r:id="rId8"/>
    <p:sldId id="1319" r:id="rId9"/>
    <p:sldId id="1326" r:id="rId10"/>
    <p:sldId id="1381" r:id="rId11"/>
    <p:sldId id="1394" r:id="rId12"/>
    <p:sldId id="1327" r:id="rId13"/>
    <p:sldId id="1383" r:id="rId14"/>
    <p:sldId id="1396" r:id="rId15"/>
    <p:sldId id="1395" r:id="rId16"/>
    <p:sldId id="1402" r:id="rId17"/>
    <p:sldId id="1403" r:id="rId18"/>
    <p:sldId id="1397" r:id="rId19"/>
    <p:sldId id="1398" r:id="rId20"/>
    <p:sldId id="1399" r:id="rId21"/>
    <p:sldId id="1404" r:id="rId22"/>
    <p:sldId id="1400" r:id="rId23"/>
    <p:sldId id="1334" r:id="rId24"/>
  </p:sldIdLst>
  <p:sldSz cx="9144000" cy="6858000" type="screen4x3"/>
  <p:notesSz cx="7315200" cy="9601200"/>
  <p:custDataLst>
    <p:tags r:id="rId2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2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2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2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2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2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2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2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2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2"/>
        </a:solidFill>
        <a:latin typeface="Calibri" pitchFamily="34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upinder Dhaliwal" initials="" lastIdx="13" clrIdx="0"/>
  <p:cmAuthor id="1" name="violam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12B74"/>
    <a:srgbClr val="CCFFFF"/>
    <a:srgbClr val="FFFFFF"/>
    <a:srgbClr val="1AA4D5"/>
    <a:srgbClr val="FF6600"/>
    <a:srgbClr val="5CA315"/>
    <a:srgbClr val="899B1D"/>
    <a:srgbClr val="CEE15D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19" autoAdjust="0"/>
    <p:restoredTop sz="97396" autoAdjust="0"/>
  </p:normalViewPr>
  <p:slideViewPr>
    <p:cSldViewPr>
      <p:cViewPr>
        <p:scale>
          <a:sx n="80" d="100"/>
          <a:sy n="80" d="100"/>
        </p:scale>
        <p:origin x="-66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3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60"/>
    </p:cViewPr>
  </p:sorterViewPr>
  <p:notesViewPr>
    <p:cSldViewPr>
      <p:cViewPr>
        <p:scale>
          <a:sx n="66" d="100"/>
          <a:sy n="66" d="100"/>
        </p:scale>
        <p:origin x="-2238" y="126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315200" cy="87947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2000" b="1" dirty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PEP UP Collaborative: Learnings &amp; Future Directions                      Rupinder Dhaliwal</a:t>
            </a:r>
            <a:endParaRPr lang="fr-CA" sz="1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4154B32-8167-4D08-81AD-AAE55BDD83DF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PEP UP Collaborative: Learnings &amp; Future Directions                      Rupinder Dhaliwal</a:t>
            </a: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D4EC003-21EA-4CAB-BA7A-F1CACC5E7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21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2164" name="Header Placeholder 4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PEP UP Collaborative: Learnings &amp; Future Directions                      Rupinder Dhaliwal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67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46788" name="Header Placeholder 4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PEP UP Collaborative: Learnings &amp; Future Directions                      Rupinder Dhaliwal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12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1252" name="Header Placeholder 4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PEP UP Collaborative: Learnings &amp; Future Directions                      Rupinder Dhaliwal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PEP UP Collaborative: Learnings &amp; Future Directions                      Rupinder Dhaliwal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81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8116" name="Header Placeholder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PEP UP Collaborative: Learnings &amp; Future Directions                      Rupinder Dhaliwal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40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4020" name="Header Placeholder 4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PEP UP Collaborative: Learnings &amp; Future Directions                      Rupinder Dhaliwal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60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6068" name="Header Placeholder 4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1F497D"/>
                </a:solidFill>
                <a:latin typeface="Arial" charset="0"/>
                <a:cs typeface="Arial" charset="0"/>
              </a:rPr>
              <a:t>PEP UP Collaborative: Learnings &amp; Future Directions                      Rupinder Dhaliwal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01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20164" name="Header Placeholder 4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PEP UP Collaborative: Learnings &amp; Future Directions                      Rupinder Dhaliwal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06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40644" name="Header Placeholder 4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1F497D"/>
                </a:solidFill>
                <a:latin typeface="Arial" charset="0"/>
                <a:cs typeface="Arial" charset="0"/>
              </a:rPr>
              <a:t>PEP UP Collaborative: Learnings &amp; Future Directions                      Rupinder Dhaliwal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Canadian Clinical Practice Guidelines in 2013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10th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Rupinder Dhaliwal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4EE335-EDBC-42D3-A267-4B13F3FCFA7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CA" sz="4000" b="1" kern="1200" dirty="0">
                <a:solidFill>
                  <a:srgbClr val="012B74"/>
                </a:solidFill>
                <a:latin typeface="Calibri"/>
                <a:ea typeface="+mn-ea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2FFDE-8701-4DBA-A41E-9983FDD44E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3E585-37A1-483E-A9C1-3FCAD58EDF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75B9D-C63C-4CF8-BCCE-C0D759EF99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7C503-8AEB-4642-B455-B5727B99E9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5FF1C-C575-454E-9CD1-733EF42040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CA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0BB02-8B55-45CE-BE9E-2CEB077A1D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fld id="{A9C1FB43-8A20-456A-AB0C-10EF3C2F3085}" type="datetime1">
              <a:rPr lang="en-US"/>
              <a:pPr>
                <a:defRPr/>
              </a:pPr>
              <a:t>5/17/2014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7CAFA84-273C-408F-B679-63ACD1862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fld id="{4E178B3E-B42B-48B1-92C9-5A089E166843}" type="datetime1">
              <a:rPr lang="en-US"/>
              <a:pPr>
                <a:defRPr/>
              </a:pPr>
              <a:t>5/17/2014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58D7C99-702F-4686-B558-DF75FCF379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fld id="{59351C0D-0174-4C94-9A0F-D46A1FF266F4}" type="datetime1">
              <a:rPr lang="en-US"/>
              <a:pPr>
                <a:defRPr/>
              </a:pPr>
              <a:t>5/17/2014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8A0E6B1-52E3-4A35-9B48-144ACA5CA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fld id="{1DCBF71E-926E-4CD9-AC3F-B6041FC9E648}" type="datetime1">
              <a:rPr lang="en-US"/>
              <a:pPr>
                <a:defRPr/>
              </a:pPr>
              <a:t>5/17/2014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D1C2DE7-1C0F-4D2E-861E-170D7245D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fld id="{6E630797-C30D-4F65-BAC4-022BBAE543F7}" type="datetime1">
              <a:rPr lang="en-US"/>
              <a:pPr>
                <a:defRPr/>
              </a:pPr>
              <a:t>5/17/2014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0FA43C6-181D-4F9E-B8F1-C5B27760B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52E1C-4587-4BFD-8300-779C197385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fld id="{7A2407BF-91FC-4D8A-A4A1-13A5250AE811}" type="datetime1">
              <a:rPr lang="en-US"/>
              <a:pPr>
                <a:defRPr/>
              </a:pPr>
              <a:t>5/17/2014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096565E-F99C-4CC8-AA41-E6A6720555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fld id="{2BD5AEAE-5DA9-4CB1-B77F-B73795CB36B5}" type="datetime1">
              <a:rPr lang="en-US"/>
              <a:pPr>
                <a:defRPr/>
              </a:pPr>
              <a:t>5/17/2014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1C922E2-3514-4B75-BA2F-C3B816AE3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fld id="{9D54B5DA-A0F4-4CA6-B360-EAEB1C900AFE}" type="datetime1">
              <a:rPr lang="en-US"/>
              <a:pPr>
                <a:defRPr/>
              </a:pPr>
              <a:t>5/17/2014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D4A4A3C-ECCF-43B0-98F5-3205AF3AB6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fld id="{FB2E61E0-EC9E-4C7E-8162-38EC0D3646CD}" type="datetime1">
              <a:rPr lang="en-US"/>
              <a:pPr>
                <a:defRPr/>
              </a:pPr>
              <a:t>5/17/2014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F3E0AA0-CF68-443C-B2F6-9ACB5C7CA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CA" sz="4000" b="1" kern="1200" dirty="0">
                <a:solidFill>
                  <a:srgbClr val="012B74"/>
                </a:solidFill>
                <a:latin typeface="Calibri"/>
                <a:ea typeface="+mn-ea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B34CD-23D5-4626-A37D-E8E7AE589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DEE64-44C0-4344-8AB3-BBE63458D5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BA1C0-59DC-4281-92DC-F8646DDA01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D1F35-B109-4F17-883F-BE2CB152B7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CAFFF-1787-483E-936A-80DBBD78E8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84100-8AEC-4CFD-BA66-634CC5CDC6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53D3A-FA4B-491C-AE81-16FCFFF03E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E1E7A-310C-4829-BEED-1C4780FD0F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D787E-0D2F-4DA6-B1AD-75EE9D8CB4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42953-5662-4F52-88F5-29C04685F4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BD00C-CCED-45F8-A116-E2700BAFA2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882C6-F150-414A-ACF3-6257F6FDE8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0F2AC-F30C-46F7-B17E-8F446D40E1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377A4-14BB-46CC-BEC4-067852711F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CA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FF144-FC09-45A0-8481-788B01F048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CA" sz="4000" b="1" kern="1200" dirty="0">
                <a:solidFill>
                  <a:srgbClr val="012B74"/>
                </a:solidFill>
                <a:latin typeface="Calibri"/>
                <a:ea typeface="+mn-ea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EF785-5692-42B2-B38E-3403E6AA2B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F63CF-E46C-4D45-B5D2-26585399A0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24C6C-5F58-41FA-AFB4-B77A02CBD3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D216B-1440-436C-9C54-BB18D03AF2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212EC-1CB3-4DDA-B6C8-85CD320DDE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3162D-9FF3-4CFE-BDF5-50C69326E2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0135F-89EF-4F26-A73F-C2A7DF5671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6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30175"/>
            <a:ext cx="9144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dirty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7413" y="-11113"/>
            <a:ext cx="1905000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9512B78-8F6D-4734-80E6-6DDE6E8B4B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1" r:id="rId1"/>
    <p:sldLayoutId id="2147483837" r:id="rId2"/>
    <p:sldLayoutId id="2147483836" r:id="rId3"/>
    <p:sldLayoutId id="2147483835" r:id="rId4"/>
    <p:sldLayoutId id="2147483834" r:id="rId5"/>
    <p:sldLayoutId id="2147483833" r:id="rId6"/>
    <p:sldLayoutId id="2147483832" r:id="rId7"/>
    <p:sldLayoutId id="2147483831" r:id="rId8"/>
    <p:sldLayoutId id="2147483830" r:id="rId9"/>
    <p:sldLayoutId id="2147483829" r:id="rId10"/>
    <p:sldLayoutId id="2147483828" r:id="rId11"/>
    <p:sldLayoutId id="2147483827" r:id="rId12"/>
    <p:sldLayoutId id="2147483826" r:id="rId13"/>
    <p:sldLayoutId id="2147483825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000" b="1" kern="1200" dirty="0">
          <a:solidFill>
            <a:srgbClr val="012B74"/>
          </a:solidFill>
          <a:latin typeface="Calibri"/>
          <a:ea typeface="+mn-ea"/>
          <a:cs typeface="Calibri"/>
        </a:defRPr>
      </a:lvl1pPr>
      <a:lvl2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012B74"/>
          </a:solidFill>
          <a:latin typeface="Calibri" pitchFamily="34" charset="0"/>
        </a:defRPr>
      </a:lvl2pPr>
      <a:lvl3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012B74"/>
          </a:solidFill>
          <a:latin typeface="Calibri" pitchFamily="34" charset="0"/>
        </a:defRPr>
      </a:lvl3pPr>
      <a:lvl4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012B74"/>
          </a:solidFill>
          <a:latin typeface="Calibri" pitchFamily="34" charset="0"/>
        </a:defRPr>
      </a:lvl4pPr>
      <a:lvl5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012B74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37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C6E08604-8CC1-4342-93E8-2EA4FAD27ED2}" type="datetime1">
              <a:rPr lang="en-US"/>
              <a:pPr>
                <a:defRPr/>
              </a:pPr>
              <a:t>5/17/2014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88FFBDA5-9B02-44CD-BDCA-848C2393C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6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30175"/>
            <a:ext cx="9144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dirty="0">
                <a:solidFill>
                  <a:srgbClr val="FFFFFF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FFFFFF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7413" y="-11113"/>
            <a:ext cx="1905000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8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E13DFA-95B4-4247-9352-BC5889D903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7" r:id="rId1"/>
    <p:sldLayoutId id="2147483850" r:id="rId2"/>
    <p:sldLayoutId id="2147483849" r:id="rId3"/>
    <p:sldLayoutId id="2147483848" r:id="rId4"/>
    <p:sldLayoutId id="2147483847" r:id="rId5"/>
    <p:sldLayoutId id="2147483846" r:id="rId6"/>
    <p:sldLayoutId id="2147483845" r:id="rId7"/>
    <p:sldLayoutId id="2147483844" r:id="rId8"/>
    <p:sldLayoutId id="2147483843" r:id="rId9"/>
    <p:sldLayoutId id="2147483842" r:id="rId10"/>
    <p:sldLayoutId id="2147483841" r:id="rId11"/>
    <p:sldLayoutId id="2147483840" r:id="rId12"/>
    <p:sldLayoutId id="2147483839" r:id="rId13"/>
    <p:sldLayoutId id="2147483838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000" b="1" kern="1200" dirty="0">
          <a:solidFill>
            <a:srgbClr val="012B74"/>
          </a:solidFill>
          <a:latin typeface="Calibri"/>
          <a:ea typeface="+mn-ea"/>
          <a:cs typeface="Calibri"/>
        </a:defRPr>
      </a:lvl1pPr>
      <a:lvl2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012B74"/>
          </a:solidFill>
          <a:latin typeface="Calibri" pitchFamily="34" charset="0"/>
        </a:defRPr>
      </a:lvl2pPr>
      <a:lvl3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012B74"/>
          </a:solidFill>
          <a:latin typeface="Calibri" pitchFamily="34" charset="0"/>
        </a:defRPr>
      </a:lvl3pPr>
      <a:lvl4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012B74"/>
          </a:solidFill>
          <a:latin typeface="Calibri" pitchFamily="34" charset="0"/>
        </a:defRPr>
      </a:lvl4pPr>
      <a:lvl5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012B74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30175"/>
            <a:ext cx="9144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FFFFFF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FFFFFF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7413" y="-11113"/>
            <a:ext cx="1905000" cy="45720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8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B7C8BE9-A4FB-4F92-9C00-B8F3F7A7FB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5" r:id="rId1"/>
  </p:sldLayoutIdLst>
  <p:hf sldNum="0" hdr="0" ftr="0" dt="0"/>
  <p:txStyles>
    <p:titleStyle>
      <a:lvl1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000" b="1" kern="1200" dirty="0">
          <a:solidFill>
            <a:srgbClr val="012B74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012B74"/>
          </a:solidFill>
          <a:latin typeface="Calibri" pitchFamily="34" charset="0"/>
        </a:defRPr>
      </a:lvl2pPr>
      <a:lvl3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012B74"/>
          </a:solidFill>
          <a:latin typeface="Calibri" pitchFamily="34" charset="0"/>
        </a:defRPr>
      </a:lvl3pPr>
      <a:lvl4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012B74"/>
          </a:solidFill>
          <a:latin typeface="Calibri" pitchFamily="34" charset="0"/>
        </a:defRPr>
      </a:lvl4pPr>
      <a:lvl5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012B74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hyperlink" Target="http://www.criticalcarenutrition.com/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hyperlink" Target="http://www.criticalcarenutrition.com/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://www.criticalcarenutrition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6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13"/>
          <p:cNvSpPr>
            <a:spLocks noChangeArrowheads="1"/>
          </p:cNvSpPr>
          <p:nvPr/>
        </p:nvSpPr>
        <p:spPr bwMode="auto">
          <a:xfrm>
            <a:off x="0" y="4953000"/>
            <a:ext cx="91440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eaLnBrk="0" hangingPunct="0"/>
            <a:r>
              <a:rPr lang="en-US" sz="1600" dirty="0" err="1" smtClean="0">
                <a:solidFill>
                  <a:srgbClr val="000000"/>
                </a:solidFill>
                <a:latin typeface="Arial" charset="0"/>
              </a:rPr>
              <a:t>Rupinder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charset="0"/>
              </a:rPr>
              <a:t>Dhaliwal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, RD</a:t>
            </a:r>
          </a:p>
          <a:p>
            <a:pPr defTabSz="457200" eaLnBrk="0" hangingPunct="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Manager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, Research &amp; Networking </a:t>
            </a:r>
          </a:p>
          <a:p>
            <a:pPr defTabSz="457200" eaLnBrk="0" hangingPunct="0"/>
            <a:r>
              <a:rPr lang="en-US" sz="1400" dirty="0">
                <a:solidFill>
                  <a:srgbClr val="000000"/>
                </a:solidFill>
                <a:latin typeface="Arial" charset="0"/>
              </a:rPr>
              <a:t>Queen’s University, Kingston General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Hospital, Kingston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, Ontario</a:t>
            </a:r>
          </a:p>
        </p:txBody>
      </p:sp>
      <p:sp>
        <p:nvSpPr>
          <p:cNvPr id="91138" name="Rectangle 13"/>
          <p:cNvSpPr>
            <a:spLocks noChangeArrowheads="1"/>
          </p:cNvSpPr>
          <p:nvPr/>
        </p:nvSpPr>
        <p:spPr bwMode="auto">
          <a:xfrm>
            <a:off x="-17462" y="3886200"/>
            <a:ext cx="6570662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1" defTabSz="457200" eaLnBrk="0" hangingPunct="0"/>
            <a:r>
              <a:rPr lang="en-US" sz="2000" b="1" dirty="0" smtClean="0">
                <a:solidFill>
                  <a:srgbClr val="012B74"/>
                </a:solidFill>
                <a:latin typeface="Arial" pitchFamily="34" charset="0"/>
                <a:cs typeface="Arial" pitchFamily="34" charset="0"/>
              </a:rPr>
              <a:t>PEP UP Collaborative Tools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normAutofit fontScale="97500"/>
          </a:bodyPr>
          <a:lstStyle/>
          <a:p>
            <a:pPr algn="ctr" defTabSz="457200" eaLnBrk="0" hangingPunct="0">
              <a:lnSpc>
                <a:spcPct val="90000"/>
              </a:lnSpc>
              <a:defRPr/>
            </a:pPr>
            <a:r>
              <a:rPr lang="en-US" sz="4000" b="1" dirty="0">
                <a:solidFill>
                  <a:srgbClr val="012B74"/>
                </a:solidFill>
                <a:latin typeface="Calibri"/>
                <a:cs typeface="Calibri"/>
              </a:rPr>
              <a:t>Next Steps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81000" y="1066800"/>
            <a:ext cx="5562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US PEP </a:t>
            </a:r>
            <a:r>
              <a:rPr lang="en-US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uP</a:t>
            </a: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Collaborative </a:t>
            </a:r>
          </a:p>
          <a:p>
            <a:pPr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en-CA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Started April 2014</a:t>
            </a:r>
          </a:p>
          <a:p>
            <a:pPr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en-CA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CA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9 </a:t>
            </a:r>
            <a:r>
              <a:rPr lang="en-CA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sites as either Tier 1 or Tier 2</a:t>
            </a:r>
          </a:p>
          <a:p>
            <a:pPr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en-CA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Using higher protein semi elemental formula</a:t>
            </a:r>
          </a:p>
          <a:p>
            <a:pPr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en-CA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Supported by Nestle Health Science </a:t>
            </a:r>
            <a:r>
              <a:rPr lang="en-CA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US</a:t>
            </a:r>
          </a:p>
          <a:p>
            <a:pPr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en-CA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Additional tools being revised </a:t>
            </a:r>
            <a:endParaRPr lang="en-CA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endParaRPr lang="en-US" sz="2000" dirty="0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Latin American 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PEP </a:t>
            </a:r>
            <a:r>
              <a:rPr lang="en-US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uP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Collaborative</a:t>
            </a:r>
            <a:endParaRPr lang="en-US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en-CA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Starting soon!</a:t>
            </a:r>
            <a:endParaRPr lang="en-US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en-CA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Aimed at Spanish speaking ICUs</a:t>
            </a:r>
          </a:p>
          <a:p>
            <a:pPr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en-CA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Translation and Implementation: to be led by </a:t>
            </a:r>
          </a:p>
          <a:p>
            <a:pPr eaLnBrk="0" hangingPunct="0">
              <a:spcBef>
                <a:spcPct val="20000"/>
              </a:spcBef>
            </a:pPr>
            <a:r>
              <a:rPr lang="en-CA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CA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Willy </a:t>
            </a:r>
            <a:r>
              <a:rPr lang="en-CA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Manzanares, MD, Uruguay</a:t>
            </a:r>
            <a:endParaRPr lang="en-US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9620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57800" y="1143000"/>
            <a:ext cx="29527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9621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867400" y="35052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38400"/>
            <a:ext cx="9144000" cy="758825"/>
          </a:xfrm>
        </p:spPr>
        <p:txBody>
          <a:bodyPr/>
          <a:lstStyle/>
          <a:p>
            <a:r>
              <a:rPr lang="en-US" dirty="0" smtClean="0"/>
              <a:t>International Nutrition Survey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0" name="Picture 2"/>
          <p:cNvPicPr>
            <a:picLocks noChangeAspect="1" noChangeArrowheads="1"/>
          </p:cNvPicPr>
          <p:nvPr/>
        </p:nvPicPr>
        <p:blipFill>
          <a:blip r:embed="rId2" cstate="print"/>
          <a:srcRect l="21333" t="14933" r="20667" b="17067"/>
          <a:stretch>
            <a:fillRect/>
          </a:stretch>
        </p:blipFill>
        <p:spPr bwMode="auto">
          <a:xfrm>
            <a:off x="228600" y="304800"/>
            <a:ext cx="7955290" cy="582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424863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  <a:ea typeface="ＭＳ Ｐゴシック" pitchFamily="34" charset="-128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Arial Black" pitchFamily="34" charset="0"/>
                <a:ea typeface="ＭＳ Ｐゴシック" pitchFamily="34" charset="-128"/>
              </a:rPr>
            </a:br>
            <a:r>
              <a:rPr lang="en-US" sz="3600" dirty="0" smtClean="0">
                <a:ea typeface="ＭＳ Ｐゴシック" pitchFamily="34" charset="-128"/>
              </a:rPr>
              <a:t>International Nutrition Survey (INS) 2014</a:t>
            </a:r>
            <a:endParaRPr lang="en-US" sz="3600" dirty="0" smtClean="0">
              <a:latin typeface="Arial Black" pitchFamily="34" charset="0"/>
              <a:ea typeface="ＭＳ Ｐゴシック" pitchFamily="34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9144000" cy="4784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1800" b="1" dirty="0" smtClean="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Purpose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GB" sz="2000" dirty="0" smtClean="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illuminate gaps between current practice  &amp; guidelines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GB" sz="2000" dirty="0" smtClean="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identify practice areas to target for change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GB" sz="1800" dirty="0" smtClean="0">
              <a:solidFill>
                <a:schemeClr val="bg2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1800" b="1" dirty="0" smtClean="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History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000" dirty="0" smtClean="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started in Canada in 2001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000" dirty="0" smtClean="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6</a:t>
            </a:r>
            <a:r>
              <a:rPr lang="en-US" sz="2000" baseline="30000" dirty="0" smtClean="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th</a:t>
            </a:r>
            <a:r>
              <a:rPr lang="en-US" sz="2000" dirty="0" smtClean="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International audit  (2007, 2008, 2009, 2011, 2013 and now 2014)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sz="1800" dirty="0" smtClean="0">
              <a:solidFill>
                <a:schemeClr val="bg2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1800" b="1" dirty="0" smtClean="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Methods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Observational, point prevalence study</a:t>
            </a:r>
            <a:endParaRPr lang="en-US" sz="2000" dirty="0" smtClean="0">
              <a:solidFill>
                <a:schemeClr val="bg2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000" dirty="0" smtClean="0">
              <a:solidFill>
                <a:schemeClr val="bg2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0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http://0.tqn.com/d/rubberstamping/1/0/-/t/-/-/9sep-d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209800"/>
            <a:ext cx="3448032" cy="26670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</p:pic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ea typeface="ＭＳ Ｐゴシック" pitchFamily="34" charset="-128"/>
              </a:rPr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7610475" cy="4953000"/>
          </a:xfrm>
        </p:spPr>
        <p:txBody>
          <a:bodyPr rtlCol="0">
            <a:normAutofit/>
          </a:bodyPr>
          <a:lstStyle/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000" dirty="0" smtClean="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Each ICU will identify and enroll 20 consecutive patients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sz="1800" dirty="0" smtClean="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Adults at least 18 yrs age (reduced to 16 yrs for burn units)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sz="1800" dirty="0" smtClean="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vented within first 48 hrs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sz="1800" dirty="0" smtClean="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are in the ICU LOS&gt; 72 hrs</a:t>
            </a:r>
          </a:p>
          <a:p>
            <a:pPr lvl="2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sz="1800" dirty="0" smtClean="0">
              <a:solidFill>
                <a:schemeClr val="bg2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RD to abstract data from chart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Hospital and ICU characteristics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Patient information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Baseline Nutrition Assessment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Daily Nutrition data for 12 days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60 day Patient outcomes 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None/>
              <a:defRPr/>
            </a:pPr>
            <a:r>
              <a:rPr lang="en-US" sz="18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    (e.g. mortality, length of stay)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None/>
              <a:defRPr/>
            </a:pPr>
            <a:endParaRPr lang="en-US" sz="20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Benchmarking Report provided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Eligible for Best of the Best Award if at least 20 patients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477000" y="3733800"/>
            <a:ext cx="611188" cy="588963"/>
          </a:xfrm>
          <a:prstGeom prst="ellipse">
            <a:avLst/>
          </a:prstGeom>
          <a:noFill/>
          <a:ln w="63500" cap="flat" cmpd="sng" algn="ctr">
            <a:solidFill>
              <a:schemeClr val="accent1"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52600"/>
            <a:ext cx="838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3400" y="381000"/>
            <a:ext cx="838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To evaluate the effect of the PEP UP Protocol on current practices, you </a:t>
            </a:r>
            <a:r>
              <a:rPr lang="en-US" sz="2000" b="1" dirty="0" smtClean="0">
                <a:solidFill>
                  <a:schemeClr val="bg2"/>
                </a:solidFill>
              </a:rPr>
              <a:t>must</a:t>
            </a:r>
            <a:r>
              <a:rPr lang="en-US" sz="2000" dirty="0" smtClean="0">
                <a:solidFill>
                  <a:schemeClr val="bg2"/>
                </a:solidFill>
              </a:rPr>
              <a:t> participate in the International Nutrition Audit, several months after the protocol has been successfully implemented in your ICU.</a:t>
            </a:r>
            <a:endParaRPr lang="en-US" sz="2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66800"/>
            <a:ext cx="8458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066800"/>
            <a:ext cx="83058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If you have already implemented the PEP UP Protocol and if you want to start collecting data early, you may:</a:t>
            </a:r>
          </a:p>
          <a:p>
            <a:endParaRPr lang="en-US" sz="2000" dirty="0" smtClean="0">
              <a:solidFill>
                <a:schemeClr val="bg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bg2"/>
                </a:solidFill>
              </a:rPr>
              <a:t>Identify your cohort of 20 patients soon (even now)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bg2"/>
                </a:solidFill>
              </a:rPr>
              <a:t>Start collecting data on paper Case Report Forms*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bg2"/>
                </a:solidFill>
              </a:rPr>
              <a:t>Enter  the data on our electronic data capture system Sept 17</a:t>
            </a:r>
            <a:r>
              <a:rPr lang="en-US" sz="2000" baseline="30000" dirty="0" smtClean="0">
                <a:solidFill>
                  <a:schemeClr val="bg2"/>
                </a:solidFill>
              </a:rPr>
              <a:t>th</a:t>
            </a:r>
            <a:r>
              <a:rPr lang="en-US" sz="2000" dirty="0" smtClean="0">
                <a:solidFill>
                  <a:schemeClr val="bg2"/>
                </a:solidFill>
              </a:rPr>
              <a:t>  (or after you obtain Ethics approval, if needed)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solidFill>
                <a:schemeClr val="bg2"/>
              </a:solidFill>
            </a:endParaRPr>
          </a:p>
          <a:p>
            <a:pPr marL="457200" indent="-457200"/>
            <a:r>
              <a:rPr lang="en-US" sz="2000" dirty="0" smtClean="0">
                <a:solidFill>
                  <a:schemeClr val="bg2"/>
                </a:solidFill>
              </a:rPr>
              <a:t>* Draft Case Reports sent May 13</a:t>
            </a:r>
            <a:r>
              <a:rPr lang="en-US" sz="2000" baseline="30000" dirty="0" smtClean="0">
                <a:solidFill>
                  <a:schemeClr val="bg2"/>
                </a:solidFill>
              </a:rPr>
              <a:t>th</a:t>
            </a:r>
            <a:r>
              <a:rPr lang="en-US" sz="2000" dirty="0" smtClean="0">
                <a:solidFill>
                  <a:schemeClr val="bg2"/>
                </a:solidFill>
              </a:rPr>
              <a:t> 2014, final version in June 2014</a:t>
            </a:r>
          </a:p>
          <a:p>
            <a:pPr marL="457200" indent="-457200"/>
            <a:endParaRPr lang="en-US" sz="2000" dirty="0" smtClean="0">
              <a:solidFill>
                <a:schemeClr val="bg2"/>
              </a:solidFill>
            </a:endParaRPr>
          </a:p>
          <a:p>
            <a:pPr marL="457200" indent="-457200"/>
            <a:endParaRPr lang="en-US" sz="20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approvals may be needed?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297180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sz="2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Approval from your Ethics Board (Institutional Review Board)</a:t>
            </a:r>
          </a:p>
          <a:p>
            <a:pPr marL="857250" lvl="1" indent="-457200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You will need to check on your end</a:t>
            </a:r>
          </a:p>
          <a:p>
            <a:pPr marL="857250" lvl="1" indent="-457200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Ethics Submission Guide available from us for the INS data collection </a:t>
            </a:r>
          </a:p>
          <a:p>
            <a:pPr marL="457200" indent="-457200">
              <a:buNone/>
            </a:pPr>
            <a:endParaRPr lang="en-US" sz="20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 startAt="2"/>
            </a:pPr>
            <a:r>
              <a:rPr lang="en-US" sz="2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Data Transfer Agreement</a:t>
            </a:r>
          </a:p>
          <a:p>
            <a:pPr marL="857250" lvl="1" indent="-457200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Only if your research office or ethics needs this  </a:t>
            </a:r>
          </a:p>
          <a:p>
            <a:pPr>
              <a:buNone/>
            </a:pPr>
            <a:endParaRPr lang="en-US" sz="28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16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4191000"/>
            <a:ext cx="61626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6800" y="48006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2014 Tier 1 sites</a:t>
            </a:r>
            <a:r>
              <a:rPr lang="en-US" b="1" dirty="0" smtClean="0">
                <a:solidFill>
                  <a:schemeClr val="bg2"/>
                </a:solidFill>
              </a:rPr>
              <a:t> must </a:t>
            </a:r>
            <a:r>
              <a:rPr lang="en-US" dirty="0" smtClean="0">
                <a:solidFill>
                  <a:schemeClr val="bg2"/>
                </a:solidFill>
              </a:rPr>
              <a:t>have a contract with Nestle US 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0"/>
            <a:ext cx="8543925" cy="1038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69" name="TextBox 3"/>
          <p:cNvSpPr txBox="1">
            <a:spLocks noChangeArrowheads="1"/>
          </p:cNvSpPr>
          <p:nvPr/>
        </p:nvSpPr>
        <p:spPr bwMode="auto">
          <a:xfrm>
            <a:off x="0" y="169863"/>
            <a:ext cx="91440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eaLnBrk="0" hangingPunct="0">
              <a:lnSpc>
                <a:spcPct val="85000"/>
              </a:lnSpc>
            </a:pPr>
            <a:r>
              <a:rPr lang="en-US" sz="3400" b="1" dirty="0">
                <a:solidFill>
                  <a:srgbClr val="012B74"/>
                </a:solidFill>
              </a:rPr>
              <a:t>Tools to </a:t>
            </a:r>
            <a:r>
              <a:rPr lang="en-US" sz="3400" b="1" dirty="0" err="1">
                <a:solidFill>
                  <a:srgbClr val="012B74"/>
                </a:solidFill>
              </a:rPr>
              <a:t>Operationalize</a:t>
            </a:r>
            <a:r>
              <a:rPr lang="en-US" sz="3400" b="1" dirty="0">
                <a:solidFill>
                  <a:srgbClr val="012B74"/>
                </a:solidFill>
              </a:rPr>
              <a:t> the PEP </a:t>
            </a:r>
            <a:r>
              <a:rPr lang="en-US" sz="3400" b="1" dirty="0" err="1">
                <a:solidFill>
                  <a:srgbClr val="012B74"/>
                </a:solidFill>
              </a:rPr>
              <a:t>uP</a:t>
            </a:r>
            <a:r>
              <a:rPr lang="en-US" sz="3400" b="1" dirty="0">
                <a:solidFill>
                  <a:srgbClr val="012B74"/>
                </a:solidFill>
              </a:rPr>
              <a:t> Protocol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381000" y="1676400"/>
            <a:ext cx="4419600" cy="2286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0"/>
              </a:spcAft>
            </a:pPr>
            <a:r>
              <a:rPr lang="en-CA" sz="2000" b="1" dirty="0" smtClean="0">
                <a:solidFill>
                  <a:srgbClr val="012B74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Bedside Tools</a:t>
            </a:r>
          </a:p>
          <a:p>
            <a:pPr>
              <a:spcAft>
                <a:spcPts val="0"/>
              </a:spcAft>
              <a:buFont typeface="Wingdings" pitchFamily="2" charset="2"/>
              <a:buChar char="q"/>
            </a:pPr>
            <a:r>
              <a:rPr lang="en-CA" sz="1800" b="1" dirty="0" smtClean="0">
                <a:solidFill>
                  <a:srgbClr val="012B74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 </a:t>
            </a:r>
            <a:r>
              <a:rPr lang="en-CA" sz="1600" dirty="0" smtClean="0">
                <a:solidFill>
                  <a:schemeClr val="bg2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EN initiation orders</a:t>
            </a:r>
          </a:p>
          <a:p>
            <a:pPr>
              <a:spcAft>
                <a:spcPts val="0"/>
              </a:spcAft>
              <a:buFont typeface="Wingdings" pitchFamily="2" charset="2"/>
              <a:buChar char="q"/>
            </a:pPr>
            <a:r>
              <a:rPr lang="en-CA" sz="1600" dirty="0" smtClean="0">
                <a:solidFill>
                  <a:schemeClr val="bg2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 Gastric feeding flow chart</a:t>
            </a:r>
            <a:endParaRPr lang="en-US" sz="1600" dirty="0" smtClean="0">
              <a:solidFill>
                <a:schemeClr val="bg2"/>
              </a:solidFill>
              <a:latin typeface="Arial" pitchFamily="34" charset="0"/>
              <a:ea typeface="MS Mincho" pitchFamily="49" charset="-128"/>
              <a:cs typeface="Arial" pitchFamily="34" charset="0"/>
            </a:endParaRPr>
          </a:p>
          <a:p>
            <a:pPr>
              <a:spcAft>
                <a:spcPts val="0"/>
              </a:spcAft>
              <a:buFont typeface="Wingdings" pitchFamily="2" charset="2"/>
              <a:buChar char="q"/>
            </a:pPr>
            <a:r>
              <a:rPr lang="en-CA" sz="1600" dirty="0" smtClean="0">
                <a:solidFill>
                  <a:schemeClr val="bg2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 Volume-based feeding schedule</a:t>
            </a:r>
          </a:p>
          <a:p>
            <a:pPr>
              <a:spcAft>
                <a:spcPts val="0"/>
              </a:spcAft>
              <a:buFont typeface="Wingdings" pitchFamily="2" charset="2"/>
              <a:buChar char="q"/>
            </a:pPr>
            <a:r>
              <a:rPr lang="en-CA" sz="1600" dirty="0" smtClean="0">
                <a:solidFill>
                  <a:schemeClr val="bg2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 RN Guideline for Diarrhea</a:t>
            </a:r>
          </a:p>
          <a:p>
            <a:pPr>
              <a:spcAft>
                <a:spcPts val="0"/>
              </a:spcAft>
              <a:buFont typeface="Wingdings" pitchFamily="2" charset="2"/>
              <a:buChar char="q"/>
            </a:pPr>
            <a:r>
              <a:rPr lang="en-CA" sz="1600" dirty="0" smtClean="0">
                <a:solidFill>
                  <a:schemeClr val="bg2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 EN Guidelines for Surgical Procedures</a:t>
            </a:r>
            <a:endParaRPr lang="en-US" sz="1600" dirty="0" smtClean="0">
              <a:solidFill>
                <a:schemeClr val="bg2"/>
              </a:solidFill>
              <a:latin typeface="Arial" pitchFamily="34" charset="0"/>
              <a:ea typeface="MS Mincho" pitchFamily="49" charset="-128"/>
              <a:cs typeface="Arial" pitchFamily="34" charset="0"/>
            </a:endParaRPr>
          </a:p>
          <a:p>
            <a:pPr>
              <a:spcAft>
                <a:spcPts val="0"/>
              </a:spcAft>
              <a:buFont typeface="Wingdings" pitchFamily="2" charset="2"/>
              <a:buChar char="q"/>
            </a:pPr>
            <a:r>
              <a:rPr lang="en-CA" sz="1600" dirty="0" smtClean="0">
                <a:solidFill>
                  <a:schemeClr val="bg2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 Bedside Nutrition Monitoring Tool</a:t>
            </a:r>
          </a:p>
          <a:p>
            <a:pPr>
              <a:spcAft>
                <a:spcPts val="0"/>
              </a:spcAft>
              <a:buFont typeface="Wingdings" pitchFamily="2" charset="2"/>
              <a:buChar char="q"/>
            </a:pPr>
            <a:r>
              <a:rPr lang="en-CA" sz="1600" dirty="0" smtClean="0">
                <a:solidFill>
                  <a:schemeClr val="bg2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 PEP UP Pocket Guide</a:t>
            </a:r>
            <a:endParaRPr lang="en-US" sz="1600" dirty="0" smtClean="0">
              <a:solidFill>
                <a:schemeClr val="bg2"/>
              </a:solidFill>
              <a:latin typeface="Arial" pitchFamily="34" charset="0"/>
              <a:ea typeface="MS Mincho" pitchFamily="49" charset="-128"/>
              <a:cs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362200" y="2286000"/>
            <a:ext cx="5029200" cy="2133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0"/>
              </a:spcAft>
              <a:defRPr/>
            </a:pPr>
            <a:r>
              <a:rPr lang="en-CA" sz="2000" b="1" dirty="0" smtClean="0">
                <a:solidFill>
                  <a:srgbClr val="012B74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Information Sheets</a:t>
            </a:r>
          </a:p>
          <a:p>
            <a:pPr lvl="0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CA" sz="1600" dirty="0" smtClean="0">
                <a:solidFill>
                  <a:schemeClr val="bg2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 Overview of educational tools </a:t>
            </a:r>
          </a:p>
          <a:p>
            <a:pPr lvl="0">
              <a:spcAft>
                <a:spcPts val="0"/>
              </a:spcAft>
              <a:buFont typeface="Wingdings" pitchFamily="2" charset="2"/>
              <a:buChar char="q"/>
            </a:pPr>
            <a:r>
              <a:rPr lang="en-CA" sz="1600" dirty="0" smtClean="0">
                <a:solidFill>
                  <a:schemeClr val="bg2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 Info sheet for RNs</a:t>
            </a:r>
          </a:p>
          <a:p>
            <a:pPr lvl="0">
              <a:spcAft>
                <a:spcPts val="0"/>
              </a:spcAft>
              <a:buFont typeface="Wingdings" pitchFamily="2" charset="2"/>
              <a:buChar char="q"/>
            </a:pPr>
            <a:r>
              <a:rPr lang="en-CA" sz="1600" dirty="0" smtClean="0">
                <a:solidFill>
                  <a:schemeClr val="bg2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 NIBBLES (MDs, </a:t>
            </a:r>
            <a:r>
              <a:rPr lang="en-CA" sz="1600" dirty="0" err="1" smtClean="0">
                <a:solidFill>
                  <a:schemeClr val="bg2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Trophic</a:t>
            </a:r>
            <a:r>
              <a:rPr lang="en-CA" sz="1600" dirty="0" smtClean="0">
                <a:solidFill>
                  <a:schemeClr val="bg2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 feeds)</a:t>
            </a:r>
          </a:p>
          <a:p>
            <a:pPr lvl="0">
              <a:spcAft>
                <a:spcPts val="0"/>
              </a:spcAft>
              <a:buFont typeface="Wingdings" pitchFamily="2" charset="2"/>
              <a:buChar char="q"/>
            </a:pPr>
            <a:r>
              <a:rPr lang="en-CA" sz="1600" dirty="0" smtClean="0">
                <a:solidFill>
                  <a:schemeClr val="bg2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 Feeding your Family Member in the ICU</a:t>
            </a:r>
          </a:p>
          <a:p>
            <a:pPr lvl="0">
              <a:spcAft>
                <a:spcPts val="0"/>
              </a:spcAft>
              <a:buFont typeface="Wingdings" pitchFamily="2" charset="2"/>
              <a:buChar char="q"/>
            </a:pPr>
            <a:r>
              <a:rPr lang="en-CA" sz="1600" dirty="0" smtClean="0">
                <a:solidFill>
                  <a:schemeClr val="bg2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 NUTRIC Score </a:t>
            </a:r>
          </a:p>
          <a:p>
            <a:pPr lvl="0">
              <a:spcAft>
                <a:spcPts val="0"/>
              </a:spcAft>
            </a:pPr>
            <a:endParaRPr lang="en-CA" sz="1600" dirty="0" smtClean="0">
              <a:solidFill>
                <a:schemeClr val="bg2"/>
              </a:solidFill>
              <a:latin typeface="Arial" pitchFamily="34" charset="0"/>
              <a:ea typeface="MS Mincho" pitchFamily="49" charset="-128"/>
              <a:cs typeface="Arial" pitchFamily="34" charset="0"/>
            </a:endParaRPr>
          </a:p>
          <a:p>
            <a:pPr lvl="0">
              <a:spcAft>
                <a:spcPts val="0"/>
              </a:spcAft>
              <a:buFont typeface="Wingdings" pitchFamily="2" charset="2"/>
              <a:buChar char="q"/>
            </a:pPr>
            <a:endParaRPr lang="en-CA" sz="1600" dirty="0" smtClean="0">
              <a:solidFill>
                <a:schemeClr val="bg2"/>
              </a:solidFill>
              <a:latin typeface="Arial" pitchFamily="34" charset="0"/>
              <a:ea typeface="MS Mincho" pitchFamily="49" charset="-128"/>
              <a:cs typeface="Arial" pitchFamily="34" charset="0"/>
            </a:endParaRPr>
          </a:p>
        </p:txBody>
      </p:sp>
      <p:pic>
        <p:nvPicPr>
          <p:cNvPr id="93185" name="Picture 1" descr="doc_ic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</p:spPr>
      </p:pic>
      <p:pic>
        <p:nvPicPr>
          <p:cNvPr id="93186" name="Picture 2" descr="pdf_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</p:spPr>
      </p:pic>
      <p:pic>
        <p:nvPicPr>
          <p:cNvPr id="93187" name="Picture 3" descr="pdf_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</p:spPr>
      </p:pic>
      <p:pic>
        <p:nvPicPr>
          <p:cNvPr id="93188" name="Picture 4" descr="doc_ic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</p:spPr>
      </p:pic>
      <p:pic>
        <p:nvPicPr>
          <p:cNvPr id="93189" name="Picture 5" descr="doc_ic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</p:spPr>
      </p:pic>
      <p:pic>
        <p:nvPicPr>
          <p:cNvPr id="93190" name="Picture 6" descr="pdf_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</p:spPr>
      </p:pic>
      <p:pic>
        <p:nvPicPr>
          <p:cNvPr id="93191" name="Picture 7" descr="PP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71450" cy="171450"/>
          </a:xfrm>
          <a:prstGeom prst="rect">
            <a:avLst/>
          </a:prstGeom>
          <a:noFill/>
        </p:spPr>
      </p:pic>
      <p:pic>
        <p:nvPicPr>
          <p:cNvPr id="93192" name="Picture 8" descr="pdf_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</p:spPr>
      </p:pic>
      <p:sp>
        <p:nvSpPr>
          <p:cNvPr id="20" name="Rounded Rectangle 19"/>
          <p:cNvSpPr/>
          <p:nvPr/>
        </p:nvSpPr>
        <p:spPr bwMode="auto">
          <a:xfrm>
            <a:off x="3962400" y="3124200"/>
            <a:ext cx="5029200" cy="2362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012B74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Implementation Tools</a:t>
            </a:r>
            <a:endParaRPr lang="en-US" sz="2000" dirty="0" smtClean="0">
              <a:solidFill>
                <a:srgbClr val="012B74"/>
              </a:solidFill>
              <a:latin typeface="Arial" pitchFamily="34" charset="0"/>
              <a:ea typeface="MS Mincho" pitchFamily="49" charset="-128"/>
              <a:cs typeface="Arial" pitchFamily="34" charset="0"/>
            </a:endParaRPr>
          </a:p>
          <a:p>
            <a:pPr lvl="0">
              <a:spcAft>
                <a:spcPts val="0"/>
              </a:spcAft>
              <a:buFont typeface="Wingdings" pitchFamily="2" charset="2"/>
              <a:buChar char="q"/>
            </a:pPr>
            <a:r>
              <a:rPr lang="en-CA" sz="1800" b="1" dirty="0" smtClean="0">
                <a:solidFill>
                  <a:srgbClr val="012B74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 </a:t>
            </a:r>
            <a:r>
              <a:rPr lang="en-CA" sz="1800" dirty="0" smtClean="0">
                <a:solidFill>
                  <a:srgbClr val="012B74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Educational Video from PEP UP site</a:t>
            </a:r>
            <a:endParaRPr lang="en-US" sz="1600" dirty="0" smtClean="0">
              <a:solidFill>
                <a:schemeClr val="bg2"/>
              </a:solidFill>
              <a:latin typeface="Arial" pitchFamily="34" charset="0"/>
              <a:ea typeface="MS Mincho" pitchFamily="49" charset="-128"/>
              <a:cs typeface="Arial" pitchFamily="34" charset="0"/>
            </a:endParaRPr>
          </a:p>
          <a:p>
            <a:pPr lvl="0">
              <a:spcAft>
                <a:spcPts val="0"/>
              </a:spcAft>
              <a:buFont typeface="Wingdings" pitchFamily="2" charset="2"/>
              <a:buChar char="q"/>
            </a:pPr>
            <a:r>
              <a:rPr lang="en-CA" sz="1600" dirty="0" smtClean="0">
                <a:solidFill>
                  <a:schemeClr val="bg2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 </a:t>
            </a:r>
            <a:r>
              <a:rPr lang="en-CA" sz="1600" dirty="0" err="1" smtClean="0">
                <a:solidFill>
                  <a:schemeClr val="bg2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Powerpoint</a:t>
            </a:r>
            <a:r>
              <a:rPr lang="en-CA" sz="1600" dirty="0" smtClean="0">
                <a:solidFill>
                  <a:schemeClr val="bg2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 presentations (long and short)</a:t>
            </a:r>
          </a:p>
          <a:p>
            <a:pPr lvl="0">
              <a:spcAft>
                <a:spcPts val="0"/>
              </a:spcAft>
              <a:buFont typeface="Wingdings" pitchFamily="2" charset="2"/>
              <a:buChar char="q"/>
            </a:pPr>
            <a:r>
              <a:rPr lang="en-CA" sz="1600" dirty="0" smtClean="0">
                <a:solidFill>
                  <a:schemeClr val="bg2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 Self-learning module</a:t>
            </a:r>
            <a:endParaRPr lang="en-US" sz="1600" dirty="0" smtClean="0">
              <a:solidFill>
                <a:schemeClr val="bg2"/>
              </a:solidFill>
              <a:latin typeface="Arial" pitchFamily="34" charset="0"/>
              <a:ea typeface="MS Mincho" pitchFamily="49" charset="-128"/>
              <a:cs typeface="Arial" pitchFamily="34" charset="0"/>
            </a:endParaRPr>
          </a:p>
          <a:p>
            <a:pPr lvl="0">
              <a:spcAft>
                <a:spcPts val="0"/>
              </a:spcAft>
              <a:buFont typeface="Wingdings" pitchFamily="2" charset="2"/>
              <a:buChar char="q"/>
            </a:pPr>
            <a:r>
              <a:rPr lang="en-CA" sz="1600" dirty="0" smtClean="0">
                <a:solidFill>
                  <a:schemeClr val="bg2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 Posters </a:t>
            </a:r>
            <a:endParaRPr lang="en-US" sz="1600" dirty="0" smtClean="0">
              <a:solidFill>
                <a:schemeClr val="bg2"/>
              </a:solidFill>
              <a:latin typeface="Arial" pitchFamily="34" charset="0"/>
              <a:ea typeface="MS Mincho" pitchFamily="49" charset="-128"/>
              <a:cs typeface="Arial" pitchFamily="34" charset="0"/>
            </a:endParaRPr>
          </a:p>
          <a:p>
            <a:pPr>
              <a:spcAft>
                <a:spcPts val="0"/>
              </a:spcAft>
              <a:buFont typeface="Wingdings" pitchFamily="2" charset="2"/>
              <a:buChar char="q"/>
            </a:pPr>
            <a:r>
              <a:rPr lang="en-CA" sz="1600" dirty="0" smtClean="0">
                <a:solidFill>
                  <a:schemeClr val="bg2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 Frequently Asked Questions (FAQ)</a:t>
            </a:r>
            <a:endParaRPr lang="en-US" sz="1600" dirty="0" smtClean="0">
              <a:solidFill>
                <a:schemeClr val="bg2"/>
              </a:solidFill>
              <a:latin typeface="Arial" pitchFamily="34" charset="0"/>
              <a:ea typeface="MS Mincho" pitchFamily="49" charset="-128"/>
              <a:cs typeface="Arial" pitchFamily="34" charset="0"/>
            </a:endParaRPr>
          </a:p>
          <a:p>
            <a:pPr lvl="0">
              <a:spcAft>
                <a:spcPts val="0"/>
              </a:spcAft>
              <a:buFont typeface="Wingdings" pitchFamily="2" charset="2"/>
              <a:buChar char="q"/>
            </a:pPr>
            <a:r>
              <a:rPr lang="en-US" sz="1600" dirty="0" smtClean="0">
                <a:solidFill>
                  <a:schemeClr val="bg2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 PEP UP Pointers</a:t>
            </a:r>
          </a:p>
          <a:p>
            <a:pPr lvl="0">
              <a:spcAft>
                <a:spcPts val="0"/>
              </a:spcAft>
              <a:buFont typeface="Wingdings" pitchFamily="2" charset="2"/>
              <a:buChar char="q"/>
            </a:pPr>
            <a:r>
              <a:rPr lang="en-US" sz="1600" dirty="0" smtClean="0">
                <a:solidFill>
                  <a:schemeClr val="bg2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 Grand Rounds Presentation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   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95400" y="762000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7"/>
              </a:rPr>
              <a:t>www.criticalcarenutrition.com</a:t>
            </a:r>
            <a:r>
              <a:rPr lang="en-US" dirty="0" smtClean="0"/>
              <a:t>     </a:t>
            </a:r>
            <a:r>
              <a:rPr lang="en-US" dirty="0" smtClean="0">
                <a:solidFill>
                  <a:srgbClr val="FF0000"/>
                </a:solidFill>
              </a:rPr>
              <a:t>password given when committed to PEP UP Collaborative and INS 2014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0" y="48768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Plus a discussion group!     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0" grpId="0" animBg="1"/>
      <p:bldP spid="20" grpId="1" animBg="1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715000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Thank you for your attention</a:t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Questions?</a:t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</a:rPr>
            </a:br>
            <a:r>
              <a:rPr lang="en-US" sz="2800" dirty="0" smtClean="0">
                <a:latin typeface="Calibri" pitchFamily="34" charset="0"/>
                <a:hlinkClick r:id="rId5"/>
              </a:rPr>
              <a:t>www.criticalcarenutrition.com</a:t>
            </a:r>
            <a:r>
              <a:rPr lang="en-US" sz="2800" dirty="0" smtClean="0">
                <a:latin typeface="Calibri" pitchFamily="34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14400" y="0"/>
            <a:ext cx="56388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CA" dirty="0" smtClean="0">
                <a:ea typeface="SimSun" pitchFamily="2" charset="-122"/>
                <a:cs typeface="Times New Roman" pitchFamily="18" charset="0"/>
              </a:rPr>
              <a:t>Volume Based Feeding Schedule</a:t>
            </a:r>
            <a:br>
              <a:rPr lang="en-CA" dirty="0" smtClean="0">
                <a:ea typeface="SimSun" pitchFamily="2" charset="-122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</p:sp>
      <p:pic>
        <p:nvPicPr>
          <p:cNvPr id="232449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762000"/>
            <a:ext cx="803910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TextBox 2"/>
          <p:cNvSpPr txBox="1">
            <a:spLocks noChangeArrowheads="1"/>
          </p:cNvSpPr>
          <p:nvPr/>
        </p:nvSpPr>
        <p:spPr bwMode="auto">
          <a:xfrm>
            <a:off x="0" y="193675"/>
            <a:ext cx="91440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eaLnBrk="0" hangingPunct="0">
              <a:lnSpc>
                <a:spcPct val="85000"/>
              </a:lnSpc>
            </a:pPr>
            <a:r>
              <a:rPr lang="en-US" sz="2600" b="1">
                <a:solidFill>
                  <a:srgbClr val="012B74"/>
                </a:solidFill>
                <a:ea typeface="SimSun" pitchFamily="2" charset="-122"/>
                <a:cs typeface="Times New Roman" pitchFamily="18" charset="0"/>
              </a:rPr>
              <a:t>Protocol to Manage Interruptions to EN Due to Non-GI Reasons</a:t>
            </a:r>
          </a:p>
        </p:txBody>
      </p:sp>
      <p:sp>
        <p:nvSpPr>
          <p:cNvPr id="217090" name="TextBox 3"/>
          <p:cNvSpPr txBox="1">
            <a:spLocks noChangeArrowheads="1"/>
          </p:cNvSpPr>
          <p:nvPr/>
        </p:nvSpPr>
        <p:spPr bwMode="auto">
          <a:xfrm>
            <a:off x="190500" y="5399088"/>
            <a:ext cx="885825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b="1">
                <a:solidFill>
                  <a:srgbClr val="012B74"/>
                </a:solidFill>
                <a:latin typeface="Arial" charset="0"/>
              </a:rPr>
              <a:t>Can be downloaded from </a:t>
            </a:r>
            <a:r>
              <a:rPr lang="en-US" sz="1400">
                <a:solidFill>
                  <a:srgbClr val="CEE15D"/>
                </a:solidFill>
                <a:latin typeface="Arial" charset="0"/>
                <a:hlinkClick r:id="rId4"/>
              </a:rPr>
              <a:t>www.criticalcarenutrition.com</a:t>
            </a:r>
            <a:endParaRPr lang="en-US" sz="1400">
              <a:solidFill>
                <a:srgbClr val="CEE15D"/>
              </a:solidFill>
              <a:latin typeface="Arial" charset="0"/>
            </a:endParaRPr>
          </a:p>
        </p:txBody>
      </p:sp>
      <p:pic>
        <p:nvPicPr>
          <p:cNvPr id="217091" name="Picture 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27488" y="600075"/>
            <a:ext cx="4922837" cy="4810125"/>
          </a:xfrm>
          <a:prstGeom prst="rect">
            <a:avLst/>
          </a:prstGeom>
          <a:noFill/>
          <a:ln w="6350">
            <a:solidFill>
              <a:srgbClr val="1AA4D5"/>
            </a:solidFill>
            <a:miter lim="800000"/>
            <a:headEnd/>
            <a:tailEnd/>
          </a:ln>
        </p:spPr>
      </p:pic>
      <p:pic>
        <p:nvPicPr>
          <p:cNvPr id="217092" name="Picture 4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90500" y="600075"/>
            <a:ext cx="3730625" cy="4810125"/>
          </a:xfrm>
          <a:prstGeom prst="rect">
            <a:avLst/>
          </a:prstGeom>
          <a:noFill/>
          <a:ln w="6350">
            <a:solidFill>
              <a:srgbClr val="1AA4D5"/>
            </a:solidFill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TextBox 1"/>
          <p:cNvSpPr txBox="1">
            <a:spLocks noChangeArrowheads="1"/>
          </p:cNvSpPr>
          <p:nvPr/>
        </p:nvSpPr>
        <p:spPr bwMode="auto">
          <a:xfrm>
            <a:off x="0" y="173038"/>
            <a:ext cx="91440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eaLnBrk="0" hangingPunct="0">
              <a:lnSpc>
                <a:spcPct val="85000"/>
              </a:lnSpc>
            </a:pPr>
            <a:r>
              <a:rPr lang="en-US" sz="3800" b="1">
                <a:solidFill>
                  <a:srgbClr val="012B74"/>
                </a:solidFill>
                <a:ea typeface="SimSun" pitchFamily="2" charset="-122"/>
                <a:cs typeface="Times New Roman" pitchFamily="18" charset="0"/>
              </a:rPr>
              <a:t>Education and Awareness Tools</a:t>
            </a:r>
          </a:p>
        </p:txBody>
      </p:sp>
      <p:grpSp>
        <p:nvGrpSpPr>
          <p:cNvPr id="212995" name="Group 5"/>
          <p:cNvGrpSpPr>
            <a:grpSpLocks/>
          </p:cNvGrpSpPr>
          <p:nvPr/>
        </p:nvGrpSpPr>
        <p:grpSpPr bwMode="auto">
          <a:xfrm>
            <a:off x="1441450" y="760413"/>
            <a:ext cx="6477000" cy="4479925"/>
            <a:chOff x="1397441" y="760290"/>
            <a:chExt cx="6338344" cy="4480560"/>
          </a:xfrm>
        </p:grpSpPr>
        <p:pic>
          <p:nvPicPr>
            <p:cNvPr id="212998" name="Picture 4"/>
            <p:cNvPicPr>
              <a:picLocks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535385" y="760290"/>
              <a:ext cx="3200400" cy="4480560"/>
            </a:xfrm>
            <a:prstGeom prst="rect">
              <a:avLst/>
            </a:prstGeom>
            <a:noFill/>
            <a:ln w="6350">
              <a:solidFill>
                <a:srgbClr val="00B0F0"/>
              </a:solidFill>
              <a:miter lim="800000"/>
              <a:headEnd/>
              <a:tailEnd/>
            </a:ln>
          </p:spPr>
        </p:pic>
        <p:pic>
          <p:nvPicPr>
            <p:cNvPr id="212999" name="Picture 2"/>
            <p:cNvPicPr>
              <a:picLocks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397441" y="1132815"/>
              <a:ext cx="2460769" cy="3735510"/>
            </a:xfrm>
            <a:prstGeom prst="rect">
              <a:avLst/>
            </a:prstGeom>
            <a:noFill/>
            <a:ln w="6350">
              <a:solidFill>
                <a:srgbClr val="00B0F0"/>
              </a:solidFill>
              <a:miter lim="800000"/>
              <a:headEnd/>
              <a:tailEnd/>
            </a:ln>
          </p:spPr>
        </p:pic>
      </p:grpSp>
      <p:sp>
        <p:nvSpPr>
          <p:cNvPr id="212996" name="TextBox 3"/>
          <p:cNvSpPr txBox="1">
            <a:spLocks noChangeArrowheads="1"/>
          </p:cNvSpPr>
          <p:nvPr/>
        </p:nvSpPr>
        <p:spPr bwMode="auto">
          <a:xfrm>
            <a:off x="1441450" y="5297488"/>
            <a:ext cx="2514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012B74"/>
                </a:solidFill>
                <a:latin typeface="Arial" charset="0"/>
              </a:rPr>
              <a:t>PEP uP Pocket Guide</a:t>
            </a:r>
          </a:p>
        </p:txBody>
      </p:sp>
      <p:sp>
        <p:nvSpPr>
          <p:cNvPr id="212997" name="TextBox 10"/>
          <p:cNvSpPr txBox="1">
            <a:spLocks noChangeArrowheads="1"/>
          </p:cNvSpPr>
          <p:nvPr/>
        </p:nvSpPr>
        <p:spPr bwMode="auto">
          <a:xfrm>
            <a:off x="4624388" y="5297488"/>
            <a:ext cx="3270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012B74"/>
                </a:solidFill>
                <a:latin typeface="Arial" charset="0"/>
              </a:rPr>
              <a:t>PEP uP Poster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2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03350" y="852488"/>
            <a:ext cx="6337300" cy="46863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215043" name="Title 1"/>
          <p:cNvSpPr txBox="1">
            <a:spLocks/>
          </p:cNvSpPr>
          <p:nvPr/>
        </p:nvSpPr>
        <p:spPr bwMode="auto">
          <a:xfrm>
            <a:off x="0" y="169863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/>
          <a:lstStyle/>
          <a:p>
            <a:pPr algn="ctr" defTabSz="457200" eaLnBrk="0" hangingPunct="0">
              <a:lnSpc>
                <a:spcPct val="85000"/>
              </a:lnSpc>
            </a:pPr>
            <a:r>
              <a:rPr lang="en-CA" sz="3800" b="1" dirty="0">
                <a:solidFill>
                  <a:srgbClr val="012B74"/>
                </a:solidFill>
                <a:ea typeface="SimSun" pitchFamily="2" charset="-122"/>
                <a:cs typeface="Times New Roman" pitchFamily="18" charset="0"/>
              </a:rPr>
              <a:t>Nursing Education Video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47800" y="152400"/>
            <a:ext cx="6353175" cy="54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TextBox 1"/>
          <p:cNvSpPr txBox="1">
            <a:spLocks noChangeArrowheads="1"/>
          </p:cNvSpPr>
          <p:nvPr/>
        </p:nvSpPr>
        <p:spPr bwMode="auto">
          <a:xfrm>
            <a:off x="0" y="173038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eaLnBrk="0" hangingPunct="0">
              <a:lnSpc>
                <a:spcPct val="85000"/>
              </a:lnSpc>
            </a:pPr>
            <a:r>
              <a:rPr lang="en-US" sz="3800" b="1">
                <a:solidFill>
                  <a:srgbClr val="012B74"/>
                </a:solidFill>
                <a:ea typeface="SimSun" pitchFamily="2" charset="-122"/>
                <a:cs typeface="Times New Roman" pitchFamily="18" charset="0"/>
              </a:rPr>
              <a:t>PEP uP Bedside Monitoring Tool</a:t>
            </a:r>
          </a:p>
        </p:txBody>
      </p:sp>
      <p:grpSp>
        <p:nvGrpSpPr>
          <p:cNvPr id="219139" name="Group 3"/>
          <p:cNvGrpSpPr>
            <a:grpSpLocks/>
          </p:cNvGrpSpPr>
          <p:nvPr/>
        </p:nvGrpSpPr>
        <p:grpSpPr bwMode="auto">
          <a:xfrm>
            <a:off x="503238" y="835025"/>
            <a:ext cx="8137525" cy="4722813"/>
            <a:chOff x="178639" y="763977"/>
            <a:chExt cx="8137061" cy="4722424"/>
          </a:xfrm>
        </p:grpSpPr>
        <p:pic>
          <p:nvPicPr>
            <p:cNvPr id="219140" name="Picture 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5206741" y="763977"/>
              <a:ext cx="3108959" cy="4722424"/>
            </a:xfrm>
            <a:prstGeom prst="rect">
              <a:avLst/>
            </a:prstGeom>
            <a:noFill/>
            <a:ln w="6350">
              <a:solidFill>
                <a:srgbClr val="1AA4D5"/>
              </a:solidFill>
              <a:miter lim="800000"/>
              <a:headEnd/>
              <a:tailEnd/>
            </a:ln>
          </p:spPr>
        </p:pic>
        <p:pic>
          <p:nvPicPr>
            <p:cNvPr id="219141" name="Picture 2"/>
            <p:cNvPicPr>
              <a:picLocks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78639" y="1524989"/>
              <a:ext cx="4937760" cy="3200400"/>
            </a:xfrm>
            <a:prstGeom prst="rect">
              <a:avLst/>
            </a:prstGeom>
            <a:noFill/>
            <a:ln w="6350">
              <a:solidFill>
                <a:srgbClr val="00B0F0"/>
              </a:solidFill>
              <a:miter lim="800000"/>
              <a:headEnd/>
              <a:tailEnd/>
            </a:ln>
          </p:spPr>
        </p:pic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61b8316fa65942bf89a9a9b9b4c99f9ba03cc9a"/>
  <p:tag name="ISPRING_RESOURCE_FOLDER" val="Q:\Making Nestle Nutrition HEALTHCARE ILS6.1 CDP294\ppt\revised\DrHeyland_cdp294-05_ret(fm)_rev(WT)_rev(JG)_CV(JG)\"/>
  <p:tag name="ISPRING_UUID" val="{FFF67C38-B826-4A34-B540-ACDA7B0BEE5E}"/>
  <p:tag name="ISPRING_SCORM_RATE_QUIZZES" val="0"/>
  <p:tag name="ISPRING_SCORM_PASSING_SCORE" val="100.0000000000"/>
  <p:tag name="GENSWF_OUTPUT_FILE_NAME" val="A Randomized Trial of  Empiric Antibiotics and  I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heme/theme1.xml><?xml version="1.0" encoding="utf-8"?>
<a:theme xmlns:a="http://schemas.openxmlformats.org/drawingml/2006/main" name="Default Design">
  <a:themeElements>
    <a:clrScheme name="Custom 9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00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AAAA"/>
      </a:accent5>
      <a:accent6>
        <a:srgbClr val="00E7E7"/>
      </a:accent6>
      <a:hlink>
        <a:srgbClr val="000000"/>
      </a:hlink>
      <a:folHlink>
        <a:srgbClr val="0000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Default Design">
  <a:themeElements>
    <a:clrScheme name="Custom 9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00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AAAA"/>
      </a:accent5>
      <a:accent6>
        <a:srgbClr val="00E7E7"/>
      </a:accent6>
      <a:hlink>
        <a:srgbClr val="000000"/>
      </a:hlink>
      <a:folHlink>
        <a:srgbClr val="0000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Custom 9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00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AAAA"/>
      </a:accent5>
      <a:accent6>
        <a:srgbClr val="00E7E7"/>
      </a:accent6>
      <a:hlink>
        <a:srgbClr val="000000"/>
      </a:hlink>
      <a:folHlink>
        <a:srgbClr val="000000"/>
      </a:folHlink>
    </a:clrScheme>
    <a:fontScheme name="1_Default Design">
      <a:majorFont>
        <a:latin typeface="Calibri"/>
        <a:ea typeface=""/>
        <a:cs typeface="Calibri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44600</TotalTime>
  <Words>668</Words>
  <Application>Microsoft Office PowerPoint</Application>
  <PresentationFormat>On-screen Show (4:3)</PresentationFormat>
  <Paragraphs>110</Paragraphs>
  <Slides>20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Default Design</vt:lpstr>
      <vt:lpstr>2_Office Theme</vt:lpstr>
      <vt:lpstr>2_Default Design</vt:lpstr>
      <vt:lpstr>1_Default Design</vt:lpstr>
      <vt:lpstr>Slide 1</vt:lpstr>
      <vt:lpstr>Slide 2</vt:lpstr>
      <vt:lpstr>Slide 3</vt:lpstr>
      <vt:lpstr>Volume Based Feeding Schedule </vt:lpstr>
      <vt:lpstr>Slide 5</vt:lpstr>
      <vt:lpstr>Slide 6</vt:lpstr>
      <vt:lpstr>Slide 7</vt:lpstr>
      <vt:lpstr>Slide 8</vt:lpstr>
      <vt:lpstr>Slide 9</vt:lpstr>
      <vt:lpstr>Slide 10</vt:lpstr>
      <vt:lpstr>International Nutrition Survey 2014</vt:lpstr>
      <vt:lpstr>Slide 12</vt:lpstr>
      <vt:lpstr> International Nutrition Survey (INS) 2014</vt:lpstr>
      <vt:lpstr>Methods</vt:lpstr>
      <vt:lpstr>Slide 15</vt:lpstr>
      <vt:lpstr>Slide 16</vt:lpstr>
      <vt:lpstr>Slide 17</vt:lpstr>
      <vt:lpstr>What approvals may be needed?</vt:lpstr>
      <vt:lpstr>Slide 19</vt:lpstr>
      <vt:lpstr>Thank you for your attention Questions?   www.criticalcarenutrition.com </vt:lpstr>
    </vt:vector>
  </TitlesOfParts>
  <Company>Kingston General Hospital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Randomized Trial of  Empiric Antibiotics and  Invasive Diagnostic Techniques  in the setting of  Ventilator-Associated Pneumonia</dc:title>
  <dc:creator>Dr. D.K. Heyland</dc:creator>
  <cp:lastModifiedBy>Owner</cp:lastModifiedBy>
  <cp:revision>1238</cp:revision>
  <cp:lastPrinted>2012-09-04T20:47:27Z</cp:lastPrinted>
  <dcterms:created xsi:type="dcterms:W3CDTF">1999-05-13T14:04:42Z</dcterms:created>
  <dcterms:modified xsi:type="dcterms:W3CDTF">2014-05-17T18:39:55Z</dcterms:modified>
</cp:coreProperties>
</file>